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59" r:id="rId6"/>
    <p:sldId id="264" r:id="rId7"/>
    <p:sldId id="260" r:id="rId8"/>
    <p:sldId id="262" r:id="rId9"/>
    <p:sldId id="261" r:id="rId10"/>
  </p:sldIdLst>
  <p:sldSz cx="14630400" cy="8229600"/>
  <p:notesSz cx="8229600" cy="14630400"/>
  <p:embeddedFontLst>
    <p:embeddedFont>
      <p:font typeface="Libre Baskerville" pitchFamily="2" charset="0"/>
      <p:regular r:id="rId12"/>
      <p:bold r:id="rId13"/>
      <p:italic r:id="rId14"/>
    </p:embeddedFont>
    <p:embeddedFont>
      <p:font typeface="Open Sans ExtraBold" pitchFamily="2" charset="0"/>
      <p:bold r:id="rId15"/>
      <p:italic r:id="rId16"/>
      <p:boldItalic r:id="rId17"/>
    </p:embeddedFont>
    <p:embeddedFont>
      <p:font typeface="Open Sans Light" pitchFamily="2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4CD"/>
    <a:srgbClr val="242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4610"/>
  </p:normalViewPr>
  <p:slideViewPr>
    <p:cSldViewPr snapToGrid="0" snapToObjects="1">
      <p:cViewPr>
        <p:scale>
          <a:sx n="100" d="100"/>
          <a:sy n="100" d="100"/>
        </p:scale>
        <p:origin x="205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06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91687-022E-9518-116E-9A3CB13F5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90FDF-C6C5-57FE-298C-37743A1C0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1BC6B-6EB5-867D-8269-7DEE17C8A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2798-F113-EEDD-3EC4-2DA1E009A4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7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39F8-9C68-2FF8-10AE-8BE9E8AF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35C77-FC3F-EF69-F9D2-E44963B33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2F39D-76C9-F1AC-F989-CE880BE48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E373C-5AF6-48C7-BB39-8ECC55188E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4181"/>
            <a:ext cx="7867610" cy="305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Evaluating Algorithmic Fairness: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Comparative Audit of Machine Learning Models in Loan Approval System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12319000" y="5566291"/>
            <a:ext cx="1517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Esha Agarwal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2471400" y="6002892"/>
            <a:ext cx="1212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E98F1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GH1031345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602"/>
            <a:ext cx="7735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&amp; Motivation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70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The financial sector is increasingly adopting AI. However, "black box" algorithms pose ethical risks regarding protected features like gender.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17965"/>
            <a:ext cx="13042821" cy="1303972"/>
          </a:xfrm>
          <a:prstGeom prst="roundRect">
            <a:avLst>
              <a:gd name="adj" fmla="val 3530"/>
            </a:avLst>
          </a:prstGeom>
          <a:solidFill>
            <a:srgbClr val="C3C2F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069675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400145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Protected Features/Sensitive Attributes:</a:t>
            </a: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The feature that may induce bias towards human and/or algorithms</a:t>
            </a:r>
            <a:endParaRPr lang="en-US" sz="1750" dirty="0">
              <a:solidFill>
                <a:srgbClr val="000000"/>
              </a:solidFill>
              <a:latin typeface="Open Sans Light" pitchFamily="34" charset="0"/>
              <a:ea typeface="Open Sans Light" pitchFamily="34" charset="-122"/>
              <a:cs typeface="Open Sans Light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592092"/>
            <a:ext cx="52091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Management Problem</a:t>
            </a:r>
            <a:endParaRPr lang="en-US" sz="3550" dirty="0"/>
          </a:p>
        </p:txBody>
      </p:sp>
      <p:sp>
        <p:nvSpPr>
          <p:cNvPr id="8" name="Text 5"/>
          <p:cNvSpPr/>
          <p:nvPr/>
        </p:nvSpPr>
        <p:spPr>
          <a:xfrm>
            <a:off x="793790" y="64992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Financial institutions pose a risk of regulatory non-compliance &amp; reputational damage if, their </a:t>
            </a:r>
            <a:r>
              <a:rPr lang="en-US" sz="1750" i="1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loan approval algorithms </a:t>
            </a: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exhibit </a:t>
            </a:r>
            <a:r>
              <a:rPr lang="en-US" sz="1750" b="1" i="1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disparate impact</a:t>
            </a: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C98B807-DAA7-8E05-CEED-5A42F8069FD6}"/>
              </a:ext>
            </a:extLst>
          </p:cNvPr>
          <p:cNvSpPr/>
          <p:nvPr/>
        </p:nvSpPr>
        <p:spPr>
          <a:xfrm>
            <a:off x="1530906" y="435298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Black Box Algorithm:</a:t>
            </a:r>
            <a:r>
              <a:rPr lang="en-US" sz="175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 system that produces an output from an input without revealing how it reached that conclusion</a:t>
            </a:r>
            <a:endParaRPr lang="en-US" sz="1750" dirty="0">
              <a:solidFill>
                <a:srgbClr val="000000"/>
              </a:solidFill>
              <a:latin typeface="Open Sans Light" pitchFamily="34" charset="0"/>
              <a:ea typeface="Open Sans Light" pitchFamily="34" charset="-122"/>
              <a:cs typeface="Open Sans Light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740450"/>
            <a:ext cx="13160454" cy="926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Literature Review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42593" y="1797129"/>
            <a:ext cx="13160454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This literature review conducted over key academic contributions relevant to algorithmic fairness in machine learning models, particularly within financial decision-making processes.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4973" y="3381137"/>
            <a:ext cx="13160454" cy="4107894"/>
          </a:xfrm>
          <a:prstGeom prst="roundRect">
            <a:avLst>
              <a:gd name="adj" fmla="val 76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42593" y="3388757"/>
            <a:ext cx="13145214" cy="9391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52738" y="3522345"/>
            <a:ext cx="251948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Mehrabi et al. (2021)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3899654" y="3522345"/>
            <a:ext cx="203858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Bias Origins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365677" y="3522345"/>
            <a:ext cx="731222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Algorithms often inherit "historical bias" from training data. If past loan officers discriminated, the model learns to do the same.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593" y="4327922"/>
            <a:ext cx="13145214" cy="9391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52738" y="4461510"/>
            <a:ext cx="251948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Dutta et al. (2020)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3899654" y="4461510"/>
            <a:ext cx="203858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The Trade-off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6365677" y="4461510"/>
            <a:ext cx="731222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There is often an inherent tension between maximizing Accuracy and maximizing Fairness. Increasing one frequently degrades the other.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2593" y="5267087"/>
            <a:ext cx="13145214" cy="9391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52738" y="5400675"/>
            <a:ext cx="251948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Zafar et al. (2017)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3899654" y="5400675"/>
            <a:ext cx="203858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Fairness Metrics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6365677" y="5400675"/>
            <a:ext cx="731222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Defined "Disparate Mistreatment" (error rate differences) as a critical metric for decision boundaries in sensitive domains like finance.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593" y="6206252"/>
            <a:ext cx="13145214" cy="12751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52738" y="6339840"/>
            <a:ext cx="251948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Sudhakar et al. (2020)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3899654" y="6339840"/>
            <a:ext cx="203858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Model Comparison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6365677" y="6339840"/>
            <a:ext cx="7312223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Random Forest consistently outperforms Logistic Regression in pure accuracy but suffers from "Black Box" opacity, making it harder to audit for bias.</a:t>
            </a:r>
            <a:endParaRPr lang="en-US" sz="1650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C42BD91A-8734-4849-A80B-B82B10AEB539}"/>
              </a:ext>
            </a:extLst>
          </p:cNvPr>
          <p:cNvSpPr/>
          <p:nvPr/>
        </p:nvSpPr>
        <p:spPr>
          <a:xfrm>
            <a:off x="742593" y="2942511"/>
            <a:ext cx="13145214" cy="4500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09BF6388-C227-DBCF-16F1-1B732646BD85}"/>
              </a:ext>
            </a:extLst>
          </p:cNvPr>
          <p:cNvSpPr/>
          <p:nvPr/>
        </p:nvSpPr>
        <p:spPr>
          <a:xfrm>
            <a:off x="734973" y="2808923"/>
            <a:ext cx="13145214" cy="9391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81EAE94D-1D63-7FCA-D273-999D845FD44A}"/>
              </a:ext>
            </a:extLst>
          </p:cNvPr>
          <p:cNvSpPr/>
          <p:nvPr/>
        </p:nvSpPr>
        <p:spPr>
          <a:xfrm>
            <a:off x="945118" y="2942511"/>
            <a:ext cx="251948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Author &amp; Year</a:t>
            </a:r>
            <a:endParaRPr lang="en-US" sz="1650" b="1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2239747C-AFCF-D048-275C-79B68AFF0C3D}"/>
              </a:ext>
            </a:extLst>
          </p:cNvPr>
          <p:cNvSpPr/>
          <p:nvPr/>
        </p:nvSpPr>
        <p:spPr>
          <a:xfrm>
            <a:off x="3892034" y="2942511"/>
            <a:ext cx="203858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Theme</a:t>
            </a:r>
            <a:endParaRPr lang="en-US" sz="1650" b="1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854B7AFF-C398-90E3-928E-596BC1EE46A0}"/>
              </a:ext>
            </a:extLst>
          </p:cNvPr>
          <p:cNvSpPr/>
          <p:nvPr/>
        </p:nvSpPr>
        <p:spPr>
          <a:xfrm>
            <a:off x="6358057" y="2942511"/>
            <a:ext cx="731222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Relevance</a:t>
            </a:r>
            <a:endParaRPr lang="en-US" sz="165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6D9D80-ABF4-4AE0-D4A1-5DEFDC0BDCCE}"/>
              </a:ext>
            </a:extLst>
          </p:cNvPr>
          <p:cNvSpPr txBox="1"/>
          <p:nvPr/>
        </p:nvSpPr>
        <p:spPr>
          <a:xfrm>
            <a:off x="734974" y="7496651"/>
            <a:ext cx="2478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Fig: Relevant Literature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8432"/>
            <a:ext cx="9563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Research Objectives &amp; Questions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4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Questions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953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To what extent does historical loan data contain gender bias?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0043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Which classification algorithm (SVM, RF, or LR) minimizes Disparate Mistreatment while maintaining predictive accuracy?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014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5953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To audit 3 distinct models (SVM, RF, LR) for fairness.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6200894"/>
            <a:ext cx="62447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b="1" dirty="0">
                <a:solidFill>
                  <a:srgbClr val="49495A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SVM</a:t>
            </a:r>
            <a:r>
              <a:rPr lang="en-US" sz="16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- Support Vector Machine, Steinwart &amp; Christmann, 2008. 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99521" y="6570464"/>
            <a:ext cx="624470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b="1" dirty="0">
                <a:solidFill>
                  <a:srgbClr val="49495A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RF</a:t>
            </a:r>
            <a:r>
              <a:rPr lang="en-US" sz="16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- Random Forest, Breiman, L. Random Forests. Machine Learning 45, 5–32 (2001). 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99521" y="7230308"/>
            <a:ext cx="62447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b="1" dirty="0">
                <a:solidFill>
                  <a:srgbClr val="49495A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LR</a:t>
            </a:r>
            <a:r>
              <a:rPr lang="en-US" sz="16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- Logistic Regression, King and Zeng, 200</a:t>
            </a:r>
            <a:endParaRPr lang="en-US" sz="16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FDA218DD-3C7A-62F0-0925-69B87C2B6342}"/>
              </a:ext>
            </a:extLst>
          </p:cNvPr>
          <p:cNvSpPr/>
          <p:nvPr/>
        </p:nvSpPr>
        <p:spPr>
          <a:xfrm>
            <a:off x="7599520" y="5767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Definitions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027" y="599718"/>
            <a:ext cx="4257437" cy="532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Methodology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596027" y="1472446"/>
            <a:ext cx="4365903" cy="1253609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66286" y="1642705"/>
            <a:ext cx="3722965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Quantitative Experimental Design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66286" y="2010966"/>
            <a:ext cx="4025384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Comparison of 3 Classification Machine Learning Models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132189" y="1472446"/>
            <a:ext cx="4365903" cy="1253609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302448" y="1642705"/>
            <a:ext cx="212871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Source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302448" y="2010966"/>
            <a:ext cx="4025384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Secondary Data Available openly on Kaggle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9668351" y="1472446"/>
            <a:ext cx="4365903" cy="1253609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38611" y="1642705"/>
            <a:ext cx="2128718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Fairness Metrics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838611" y="2010966"/>
            <a:ext cx="4025384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"Disparate Impact" &amp; "Disparate Mistreatment" (accuracy gaps)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96027" y="2981444"/>
            <a:ext cx="4114562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Fairness Metrics Details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96027" y="3475315"/>
            <a:ext cx="5780842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Metric 1: Disparate Impact (Statistical Parity)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96027" y="4050030"/>
            <a:ext cx="1343834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9495A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Definition:</a:t>
            </a:r>
            <a:r>
              <a:rPr lang="en-US" sz="13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The ratio of the probability of a positive outcome (Approval) for the protected group vs. the unprotected group.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96027" y="4381976"/>
            <a:ext cx="1343834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9495A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Threshold:</a:t>
            </a:r>
            <a:r>
              <a:rPr lang="en-US" sz="13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The "80% Rule" (legal standard in US employment/lending).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96027" y="4909780"/>
            <a:ext cx="705516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Metric 2: Disparate Mistreatment (Predictive Equality)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596027" y="5484495"/>
            <a:ext cx="1343834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9495A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Definition:</a:t>
            </a:r>
            <a:r>
              <a:rPr lang="en-US" sz="13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The difference in Accuracy between groups.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596027" y="5816441"/>
            <a:ext cx="1343834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9495A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Relevance:</a:t>
            </a:r>
            <a:r>
              <a:rPr lang="en-US" sz="13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Ensuring one group is not "wrongly denied" more often than another.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96027" y="6344245"/>
            <a:ext cx="3405902" cy="425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596027" y="7025402"/>
            <a:ext cx="1343834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Secondary data sourcing from a public repository (Kaggle), utilising 2,000 loan application records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596027" y="7357348"/>
            <a:ext cx="1343834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7 features and 1 binary target variable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4CE0B-D379-76A3-E48E-6751FD99A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893BE5B-3B31-EE9F-C8CE-726362376DA8}"/>
              </a:ext>
            </a:extLst>
          </p:cNvPr>
          <p:cNvSpPr/>
          <p:nvPr/>
        </p:nvSpPr>
        <p:spPr>
          <a:xfrm>
            <a:off x="596027" y="599718"/>
            <a:ext cx="4257437" cy="532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Conceptual Framework</a:t>
            </a:r>
            <a:endParaRPr lang="en-US" sz="3350" dirty="0"/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97280D-F9AE-D4AD-156C-E829BF44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63" y="1736254"/>
            <a:ext cx="13457473" cy="28103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472977-1743-E293-1D3E-42B4D2C544DB}"/>
              </a:ext>
            </a:extLst>
          </p:cNvPr>
          <p:cNvSpPr txBox="1"/>
          <p:nvPr/>
        </p:nvSpPr>
        <p:spPr>
          <a:xfrm>
            <a:off x="889000" y="4851400"/>
            <a:ext cx="115951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834CD"/>
                </a:solidFill>
                <a:latin typeface="Libre Baskerville" pitchFamily="2" charset="0"/>
              </a:rPr>
              <a:t>Hypotheses:</a:t>
            </a:r>
          </a:p>
          <a:p>
            <a:endParaRPr lang="en-US" b="1" dirty="0">
              <a:solidFill>
                <a:srgbClr val="3834CD"/>
              </a:solidFill>
              <a:latin typeface="Libre Baskerville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bre Baskerville" pitchFamily="2" charset="0"/>
              </a:rPr>
              <a:t>H1 (Impact on Accuracy):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bre Baskerville" pitchFamily="2" charset="0"/>
              </a:rPr>
              <a:t>Tests how the model type changes predictive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bre Baskerville" pitchFamily="2" charset="0"/>
              </a:rPr>
              <a:t>H2 (Impact on Bias):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bre Baskerville" pitchFamily="2" charset="0"/>
              </a:rPr>
              <a:t>Tests how the model type changes fairness.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bre Baskerville" pitchFamily="2" charset="0"/>
              </a:rPr>
              <a:t>H3 (The Trade-off):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ibre Baskerville" pitchFamily="2" charset="0"/>
              </a:rPr>
              <a:t>Represents the theoretical tension between accuracy and fairness.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1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71151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Preliminary Test – Correlation Matrix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315199" y="4486594"/>
            <a:ext cx="2475457" cy="234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Pearson Correlation by Karl Pearson, 1895: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89948"/>
            <a:ext cx="13836729" cy="39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809" y="3105590"/>
            <a:ext cx="11371897" cy="3946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20F79A-4507-41E5-7145-FFEFCEA79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64" y="1040369"/>
            <a:ext cx="13984366" cy="5561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81903-4EAA-B8EC-A49C-D411C616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058592-D137-ECA4-77AE-DFD9B427D503}"/>
              </a:ext>
            </a:extLst>
          </p:cNvPr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Results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FD6D8AC-46DC-BCD5-B15F-21FFD17370E6}"/>
              </a:ext>
            </a:extLst>
          </p:cNvPr>
          <p:cNvSpPr/>
          <p:nvPr/>
        </p:nvSpPr>
        <p:spPr>
          <a:xfrm>
            <a:off x="396835" y="1489948"/>
            <a:ext cx="13836729" cy="394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CCD84E5-90C4-7A00-7D9E-CE43555764EC}"/>
              </a:ext>
            </a:extLst>
          </p:cNvPr>
          <p:cNvSpPr/>
          <p:nvPr/>
        </p:nvSpPr>
        <p:spPr>
          <a:xfrm>
            <a:off x="418886" y="84925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Findings</a:t>
            </a:r>
            <a:endParaRPr lang="en-US" sz="17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C702EC4-9970-D680-7512-8D2B88A6DB8C}"/>
              </a:ext>
            </a:extLst>
          </p:cNvPr>
          <p:cNvSpPr/>
          <p:nvPr/>
        </p:nvSpPr>
        <p:spPr>
          <a:xfrm>
            <a:off x="396835" y="493443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SVM</a:t>
            </a:r>
            <a:endParaRPr lang="en-US" sz="1100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65C557CB-F489-066B-3F94-E66F802D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5528043"/>
            <a:ext cx="4428649" cy="2139672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FB2182C5-F08F-AEFB-5E66-88BC92DD559F}"/>
              </a:ext>
            </a:extLst>
          </p:cNvPr>
          <p:cNvSpPr/>
          <p:nvPr/>
        </p:nvSpPr>
        <p:spPr>
          <a:xfrm>
            <a:off x="5109805" y="493443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</a:t>
            </a:r>
            <a:endParaRPr lang="en-US" sz="1100" dirty="0"/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2C0EFA8B-ECF4-B9EA-6E43-BCC3C9B8E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05" y="5528043"/>
            <a:ext cx="4427220" cy="2138958"/>
          </a:xfrm>
          <a:prstGeom prst="rect">
            <a:avLst/>
          </a:prstGeom>
        </p:spPr>
      </p:pic>
      <p:sp>
        <p:nvSpPr>
          <p:cNvPr id="20" name="Text 15">
            <a:extLst>
              <a:ext uri="{FF2B5EF4-FFF2-40B4-BE49-F238E27FC236}">
                <a16:creationId xmlns:a16="http://schemas.microsoft.com/office/drawing/2014/main" id="{8D0A62D9-7335-90F1-31DB-96FEEB704A7E}"/>
              </a:ext>
            </a:extLst>
          </p:cNvPr>
          <p:cNvSpPr/>
          <p:nvPr/>
        </p:nvSpPr>
        <p:spPr>
          <a:xfrm>
            <a:off x="9821347" y="493443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 Regression</a:t>
            </a:r>
            <a:endParaRPr lang="en-US" sz="110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751713C6-694D-BDF0-60B5-CFC651AFE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347" y="5528043"/>
            <a:ext cx="4427220" cy="2138958"/>
          </a:xfrm>
          <a:prstGeom prst="rect">
            <a:avLst/>
          </a:prstGeom>
        </p:spPr>
      </p:pic>
      <p:sp>
        <p:nvSpPr>
          <p:cNvPr id="22" name="Shape 16">
            <a:extLst>
              <a:ext uri="{FF2B5EF4-FFF2-40B4-BE49-F238E27FC236}">
                <a16:creationId xmlns:a16="http://schemas.microsoft.com/office/drawing/2014/main" id="{C054C89A-3774-C0A0-C6C7-882C59F415AB}"/>
              </a:ext>
            </a:extLst>
          </p:cNvPr>
          <p:cNvSpPr/>
          <p:nvPr/>
        </p:nvSpPr>
        <p:spPr>
          <a:xfrm>
            <a:off x="418886" y="520435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100F3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F95FD98C-7306-421F-1F77-7361FE3477D5}"/>
              </a:ext>
            </a:extLst>
          </p:cNvPr>
          <p:cNvSpPr/>
          <p:nvPr/>
        </p:nvSpPr>
        <p:spPr>
          <a:xfrm>
            <a:off x="593194" y="5204350"/>
            <a:ext cx="70449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Approved (%)</a:t>
            </a:r>
            <a:endParaRPr lang="en-US" sz="850" dirty="0"/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DE810E27-8294-CEE8-A768-74CD395BF242}"/>
              </a:ext>
            </a:extLst>
          </p:cNvPr>
          <p:cNvSpPr/>
          <p:nvPr/>
        </p:nvSpPr>
        <p:spPr>
          <a:xfrm>
            <a:off x="1450087" y="520435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D2AA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9">
            <a:extLst>
              <a:ext uri="{FF2B5EF4-FFF2-40B4-BE49-F238E27FC236}">
                <a16:creationId xmlns:a16="http://schemas.microsoft.com/office/drawing/2014/main" id="{42132E58-D58A-D039-9EE9-1197AA5AABB4}"/>
              </a:ext>
            </a:extLst>
          </p:cNvPr>
          <p:cNvSpPr/>
          <p:nvPr/>
        </p:nvSpPr>
        <p:spPr>
          <a:xfrm>
            <a:off x="1624394" y="5204350"/>
            <a:ext cx="660202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Accuracy (%)</a:t>
            </a:r>
            <a:endParaRPr lang="en-US" sz="850" dirty="0"/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AA353B7E-4056-3C00-5E3B-8264F1081794}"/>
              </a:ext>
            </a:extLst>
          </p:cNvPr>
          <p:cNvSpPr/>
          <p:nvPr/>
        </p:nvSpPr>
        <p:spPr>
          <a:xfrm>
            <a:off x="396217" y="1336545"/>
            <a:ext cx="226587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Overall Accuracy Comparison</a:t>
            </a:r>
            <a:endParaRPr lang="en-US" sz="1300" dirty="0"/>
          </a:p>
        </p:txBody>
      </p:sp>
      <p:pic>
        <p:nvPicPr>
          <p:cNvPr id="27" name="Image 4" descr="preencoded.png">
            <a:extLst>
              <a:ext uri="{FF2B5EF4-FFF2-40B4-BE49-F238E27FC236}">
                <a16:creationId xmlns:a16="http://schemas.microsoft.com/office/drawing/2014/main" id="{8D9864C2-F5CD-744A-D9CD-392110167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17" y="1998512"/>
            <a:ext cx="4165025" cy="23323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7CB0DE-D4A8-B8AC-7871-4F7BAF7AD842}"/>
              </a:ext>
            </a:extLst>
          </p:cNvPr>
          <p:cNvSpPr txBox="1"/>
          <p:nvPr/>
        </p:nvSpPr>
        <p:spPr>
          <a:xfrm>
            <a:off x="549760" y="1641946"/>
            <a:ext cx="46461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Libre Baskerville" pitchFamily="2" charset="0"/>
              </a:rPr>
              <a:t>SVM – 95% 		RF – 97%		LR – 99%</a:t>
            </a:r>
          </a:p>
        </p:txBody>
      </p:sp>
      <p:sp>
        <p:nvSpPr>
          <p:cNvPr id="33" name="Text 20">
            <a:extLst>
              <a:ext uri="{FF2B5EF4-FFF2-40B4-BE49-F238E27FC236}">
                <a16:creationId xmlns:a16="http://schemas.microsoft.com/office/drawing/2014/main" id="{0B009568-9EE8-5FFD-D695-C273E412D592}"/>
              </a:ext>
            </a:extLst>
          </p:cNvPr>
          <p:cNvSpPr/>
          <p:nvPr/>
        </p:nvSpPr>
        <p:spPr>
          <a:xfrm>
            <a:off x="396217" y="4590121"/>
            <a:ext cx="226587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Disparity Mistreatment on Accuracy</a:t>
            </a:r>
            <a:endParaRPr lang="en-US" sz="1300" dirty="0"/>
          </a:p>
        </p:txBody>
      </p:sp>
      <p:sp>
        <p:nvSpPr>
          <p:cNvPr id="35" name="Shape 6">
            <a:extLst>
              <a:ext uri="{FF2B5EF4-FFF2-40B4-BE49-F238E27FC236}">
                <a16:creationId xmlns:a16="http://schemas.microsoft.com/office/drawing/2014/main" id="{901CD7FC-EB4F-02BE-FD5D-2B764DD87D58}"/>
              </a:ext>
            </a:extLst>
          </p:cNvPr>
          <p:cNvSpPr/>
          <p:nvPr/>
        </p:nvSpPr>
        <p:spPr>
          <a:xfrm>
            <a:off x="491427" y="1708591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100F3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6">
            <a:extLst>
              <a:ext uri="{FF2B5EF4-FFF2-40B4-BE49-F238E27FC236}">
                <a16:creationId xmlns:a16="http://schemas.microsoft.com/office/drawing/2014/main" id="{523EA5CC-B323-C9F8-F015-B35092232076}"/>
              </a:ext>
            </a:extLst>
          </p:cNvPr>
          <p:cNvSpPr/>
          <p:nvPr/>
        </p:nvSpPr>
        <p:spPr>
          <a:xfrm>
            <a:off x="2285716" y="1695385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4208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6">
            <a:extLst>
              <a:ext uri="{FF2B5EF4-FFF2-40B4-BE49-F238E27FC236}">
                <a16:creationId xmlns:a16="http://schemas.microsoft.com/office/drawing/2014/main" id="{B5B44153-5C1D-B4CB-D294-BC06BBB357FC}"/>
              </a:ext>
            </a:extLst>
          </p:cNvPr>
          <p:cNvSpPr/>
          <p:nvPr/>
        </p:nvSpPr>
        <p:spPr>
          <a:xfrm>
            <a:off x="4080005" y="1695385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3834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21">
            <a:extLst>
              <a:ext uri="{FF2B5EF4-FFF2-40B4-BE49-F238E27FC236}">
                <a16:creationId xmlns:a16="http://schemas.microsoft.com/office/drawing/2014/main" id="{9288F574-13B1-DADB-12FE-7A71CE77412C}"/>
              </a:ext>
            </a:extLst>
          </p:cNvPr>
          <p:cNvSpPr/>
          <p:nvPr/>
        </p:nvSpPr>
        <p:spPr>
          <a:xfrm>
            <a:off x="5676780" y="2282558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Fairness Audit</a:t>
            </a:r>
            <a:endParaRPr lang="en-US" sz="1300" dirty="0"/>
          </a:p>
        </p:txBody>
      </p:sp>
      <p:sp>
        <p:nvSpPr>
          <p:cNvPr id="17" name="Text 22">
            <a:extLst>
              <a:ext uri="{FF2B5EF4-FFF2-40B4-BE49-F238E27FC236}">
                <a16:creationId xmlns:a16="http://schemas.microsoft.com/office/drawing/2014/main" id="{1195F5BC-ED36-EDF1-0201-09699A273926}"/>
              </a:ext>
            </a:extLst>
          </p:cNvPr>
          <p:cNvSpPr/>
          <p:nvPr/>
        </p:nvSpPr>
        <p:spPr>
          <a:xfrm>
            <a:off x="5676781" y="2563189"/>
            <a:ext cx="8763120" cy="41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The "Disparate Impact" tables show approval rate differences across gender.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</a:t>
            </a:r>
            <a:r>
              <a:rPr lang="en-US" sz="850" b="1" dirty="0">
                <a:solidFill>
                  <a:srgbClr val="403CCF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Logistic Regression demonstrated the smallest error gap</a:t>
            </a:r>
            <a:r>
              <a:rPr lang="en-US" sz="8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, indicating superior fairness performance alongside its highest accuracy.</a:t>
            </a:r>
            <a:endParaRPr lang="en-US" sz="850" dirty="0"/>
          </a:p>
        </p:txBody>
      </p:sp>
      <p:sp>
        <p:nvSpPr>
          <p:cNvPr id="18" name="Text 23">
            <a:extLst>
              <a:ext uri="{FF2B5EF4-FFF2-40B4-BE49-F238E27FC236}">
                <a16:creationId xmlns:a16="http://schemas.microsoft.com/office/drawing/2014/main" id="{C2387DE8-CFC2-EA70-7AE1-4CB534996C23}"/>
              </a:ext>
            </a:extLst>
          </p:cNvPr>
          <p:cNvSpPr/>
          <p:nvPr/>
        </p:nvSpPr>
        <p:spPr>
          <a:xfrm>
            <a:off x="5676779" y="3460324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Discussion</a:t>
            </a:r>
            <a:endParaRPr lang="en-US" sz="1300" dirty="0"/>
          </a:p>
        </p:txBody>
      </p:sp>
      <p:sp>
        <p:nvSpPr>
          <p:cNvPr id="19" name="Text 24">
            <a:extLst>
              <a:ext uri="{FF2B5EF4-FFF2-40B4-BE49-F238E27FC236}">
                <a16:creationId xmlns:a16="http://schemas.microsoft.com/office/drawing/2014/main" id="{EF075FFE-B3BB-D313-4F67-4210E52957CE}"/>
              </a:ext>
            </a:extLst>
          </p:cNvPr>
          <p:cNvSpPr/>
          <p:nvPr/>
        </p:nvSpPr>
        <p:spPr>
          <a:xfrm>
            <a:off x="5676780" y="3754273"/>
            <a:ext cx="6693020" cy="600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The "Proxy Variable" issue emerged during analysis. The loan_to_points feature drove decisions and the Random Forest Classifier "learned" bias more than the simple Logistic Regression, highlighting how complex models can inadvertently amplify historical biases present in training data.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94699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6697"/>
            <a:ext cx="9617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91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Based on this complete analysis, the </a:t>
            </a:r>
            <a:r>
              <a:rPr lang="en-US" sz="1750" b="1" dirty="0">
                <a:solidFill>
                  <a:srgbClr val="403CCF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Logistic Regression</a:t>
            </a: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model is the clear winner for this business problem.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7158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977158"/>
            <a:ext cx="121920" cy="24566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234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72487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It achieved the highest overall accuracy at 99%.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977158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977158"/>
            <a:ext cx="121920" cy="245661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3234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Fairness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3724870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It demonstrated the lowest bias across both fairness metrics, showing the smallest gap in both approval rates (Disparate Impact) and error rates (Disparate Mistreatment).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56889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Recommend Logistic Regression for this specific use case but advise human oversight for the </a:t>
            </a:r>
            <a:r>
              <a:rPr lang="en-US" sz="1750" i="1" dirty="0">
                <a:solidFill>
                  <a:srgbClr val="49495A"/>
                </a:solidFill>
                <a:latin typeface="Open Sans ExtraBold" pitchFamily="34" charset="0"/>
                <a:ea typeface="Open Sans ExtraBold" pitchFamily="34" charset="-122"/>
                <a:cs typeface="Open Sans ExtraBold" pitchFamily="34" charset="-120"/>
              </a:rPr>
              <a:t>1.59%</a:t>
            </a: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 error gap.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63069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 Light" pitchFamily="34" charset="0"/>
                <a:ea typeface="Open Sans Light" pitchFamily="34" charset="-122"/>
                <a:cs typeface="Open Sans Light" pitchFamily="34" charset="-120"/>
              </a:rPr>
              <a:t>Further work could involve bias mitigation techniques, such as re-weighting the samples or using a different fairness-aware algorithm.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798</Words>
  <Application>Microsoft Macintosh PowerPoint</Application>
  <PresentationFormat>Custom</PresentationFormat>
  <Paragraphs>99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Open Sans Light</vt:lpstr>
      <vt:lpstr>Arial</vt:lpstr>
      <vt:lpstr>Libre Baskerville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Esha Rajesh Agarwal</cp:lastModifiedBy>
  <cp:revision>50</cp:revision>
  <cp:lastPrinted>2025-11-15T15:36:11Z</cp:lastPrinted>
  <dcterms:created xsi:type="dcterms:W3CDTF">2025-11-15T14:46:58Z</dcterms:created>
  <dcterms:modified xsi:type="dcterms:W3CDTF">2025-11-15T16:27:25Z</dcterms:modified>
</cp:coreProperties>
</file>